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6" r:id="rId4"/>
    <p:sldId id="263" r:id="rId5"/>
    <p:sldId id="264" r:id="rId6"/>
    <p:sldId id="273" r:id="rId7"/>
    <p:sldId id="265" r:id="rId8"/>
    <p:sldId id="274" r:id="rId9"/>
    <p:sldId id="266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1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7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5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790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65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16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66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78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49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0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8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48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42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1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5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3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3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53F0CB-4A7F-4BC4-98DF-A35F80D68D5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0616-8222-4C92-BC9E-CE7BCD354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05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E%D0%B4%D1%83%D0%BA%D1%82%D0%B8%D0%B2%D0%BD%D1%96%D1%81%D1%82%D1%8C" TargetMode="External"/><Relationship Id="rId2" Type="http://schemas.openxmlformats.org/officeDocument/2006/relationships/hyperlink" Target="https://uk.wikipedia.org/wiki/%D0%95%D1%84%D0%B5%D0%BA%D1%82%D0%B8%D0%B2%D0%BD%D1%96%D1%81%D1%82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E%D0%BF%D0%B5%D1%80%D0%B0%D1%86%D1%96%D1%8F_%D1%82%D0%B5%D1%85%D0%BD%D0%BE%D0%BB%D0%BE%D0%B3%D1%96%D1%87%D0%BD%D0%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10" y="389709"/>
            <a:ext cx="10995798" cy="2392680"/>
          </a:xfrm>
        </p:spPr>
        <p:txBody>
          <a:bodyPr/>
          <a:lstStyle/>
          <a:p>
            <a:pPr algn="ctr"/>
            <a:r>
              <a:rPr lang="uk-UA" sz="3600" dirty="0" smtClean="0"/>
              <a:t>Використання на уроках виробничого навчання інноваційних виробничих технологій Професія </a:t>
            </a:r>
            <a:r>
              <a:rPr lang="uk-UA" sz="3600" dirty="0" err="1" smtClean="0"/>
              <a:t>“Тракторист-машиніст</a:t>
            </a:r>
            <a:r>
              <a:rPr lang="uk-UA" sz="3600" dirty="0" smtClean="0"/>
              <a:t> сільськогосподарського </a:t>
            </a:r>
            <a:r>
              <a:rPr lang="uk-UA" sz="3600" dirty="0" err="1" smtClean="0"/>
              <a:t>виробництва”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3680" y="5199016"/>
            <a:ext cx="5608321" cy="15623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dirty="0" smtClean="0"/>
              <a:t>Майстер виробничого навчання Турчинівського професійного ліцею </a:t>
            </a:r>
          </a:p>
          <a:p>
            <a:pPr>
              <a:spcBef>
                <a:spcPts val="0"/>
              </a:spcBef>
            </a:pPr>
            <a:r>
              <a:rPr lang="uk-UA" b="1" dirty="0" smtClean="0"/>
              <a:t>рудзей М.М.</a:t>
            </a:r>
            <a:endParaRPr lang="ru-RU" b="1" dirty="0"/>
          </a:p>
        </p:txBody>
      </p:sp>
      <p:pic>
        <p:nvPicPr>
          <p:cNvPr id="10242" name="Picture 2" descr="https://agroelita.info/wp-content/uploads/2018/02/lemken_compact_solitair_9z_300_6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" y="3056710"/>
            <a:ext cx="5381897" cy="356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85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ТОВ «</a:t>
            </a:r>
            <a:r>
              <a:rPr lang="ru-RU" dirty="0" err="1" smtClean="0"/>
              <a:t>Эдем-СК</a:t>
            </a:r>
            <a:r>
              <a:rPr lang="ru-RU" dirty="0" smtClean="0"/>
              <a:t>»                      </a:t>
            </a:r>
            <a:r>
              <a:rPr lang="ru-RU" sz="4000" dirty="0" smtClean="0"/>
              <a:t>Збирання зернових культур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757" y="2176531"/>
            <a:ext cx="9404432" cy="425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805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сучасної техніки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356" y="2095849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Основне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призначення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техніки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звільнення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людини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від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виконання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фізично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важкої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або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рутинної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одноманітної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) роботи з метою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підвищення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  <a:hlinkClick r:id="rId2" tooltip="Ефективність"/>
              </a:rPr>
              <a:t>ефективності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 і 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  <a:hlinkClick r:id="rId3" tooltip="Продуктивність"/>
              </a:rPr>
              <a:t>продуктивності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праці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раціональнішого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природних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ресурсів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, а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також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зниження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ймовірності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помилки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людини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при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виконанні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складних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  <a:hlinkClick r:id="rId4" tooltip="Операція технологічна"/>
              </a:rPr>
              <a:t>операцій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69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631" y="310478"/>
            <a:ext cx="9554529" cy="847762"/>
          </a:xfrm>
        </p:spPr>
        <p:txBody>
          <a:bodyPr/>
          <a:lstStyle/>
          <a:p>
            <a:pPr algn="ctr"/>
            <a:r>
              <a:rPr lang="uk-UA" dirty="0" smtClean="0"/>
              <a:t>Обладнання  сучасної  с/г  техніки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1158240"/>
            <a:ext cx="8615680" cy="5344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з якими</a:t>
            </a:r>
            <a:r>
              <a:rPr lang="uk-U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ми співпрацюємо, мають сучасну сільськогосподарську  техніку, яка обладнана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GPS</a:t>
            </a:r>
            <a:r>
              <a:rPr lang="uk-U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навігацією, а також обладнана новітньою с/г технікою для виконання сільськогосподарських робіт.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Використання сучасних машин та механізмів у сільському господарстві- запорука процвітання і добробуту його власника, приносить економію і дохід.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Дозволяє переглядати шлях трактора, контролювати пробіг трактора, підрахувати витрати палива, дозволить побачити переміщення трактора безпосередньо на місці виконання завдання, точно підрахувати обсяг виконаної роботи на пройденому шляху (обробленій площі).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42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GPS </a:t>
            </a:r>
            <a:r>
              <a:rPr lang="uk-UA" dirty="0" smtClean="0"/>
              <a:t>навігація                                  для сільського господарства</a:t>
            </a:r>
            <a:endParaRPr lang="ru-RU" dirty="0"/>
          </a:p>
        </p:txBody>
      </p:sp>
      <p:pic>
        <p:nvPicPr>
          <p:cNvPr id="4" name="Содержимое 3" descr="Глобальні системи навігації GPS, ГЛОНАСС, ГАЛІЛЕО, Бейдоу в сільському господарстві фото, ілюстраці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989" y="2212181"/>
            <a:ext cx="6727371" cy="42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-900000">
            <a:off x="1960515" y="647517"/>
            <a:ext cx="734143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</a:t>
            </a:r>
            <a:r>
              <a:rPr lang="ru-RU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  <a:r>
              <a:rPr lang="ru-RU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13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014877"/>
          </a:xfrm>
        </p:spPr>
        <p:txBody>
          <a:bodyPr/>
          <a:lstStyle/>
          <a:p>
            <a:pPr algn="just"/>
            <a:r>
              <a:rPr lang="ru-RU" sz="3600" dirty="0" err="1" smtClean="0"/>
              <a:t>Молоде</a:t>
            </a:r>
            <a:r>
              <a:rPr lang="ru-RU" sz="3600" dirty="0" smtClean="0"/>
              <a:t> </a:t>
            </a:r>
            <a:r>
              <a:rPr lang="ru-RU" sz="3600" dirty="0" err="1" smtClean="0"/>
              <a:t>покоління</a:t>
            </a:r>
            <a:r>
              <a:rPr lang="ru-RU" sz="3600" dirty="0" smtClean="0"/>
              <a:t> не </a:t>
            </a:r>
            <a:r>
              <a:rPr lang="ru-RU" sz="3600" dirty="0" err="1" smtClean="0"/>
              <a:t>цурається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хліборобської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долі</a:t>
            </a:r>
            <a:r>
              <a:rPr lang="ru-RU" sz="3600" dirty="0" smtClean="0"/>
              <a:t>. </a:t>
            </a:r>
            <a:r>
              <a:rPr lang="ru-RU" sz="3600" dirty="0" err="1" smtClean="0"/>
              <a:t>Бо</a:t>
            </a:r>
            <a:r>
              <a:rPr lang="ru-RU" sz="3600" dirty="0" smtClean="0"/>
              <a:t> ж </a:t>
            </a:r>
            <a:r>
              <a:rPr lang="ru-RU" sz="3600" dirty="0" err="1" smtClean="0"/>
              <a:t>професія</a:t>
            </a:r>
            <a:r>
              <a:rPr lang="ru-RU" sz="3600" dirty="0" smtClean="0"/>
              <a:t> </a:t>
            </a:r>
            <a:r>
              <a:rPr lang="ru-RU" sz="3600" dirty="0" err="1" smtClean="0"/>
              <a:t>хлібороба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давніх-давен</a:t>
            </a:r>
            <a:r>
              <a:rPr lang="ru-RU" sz="3600" dirty="0" smtClean="0"/>
              <a:t> престижна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поважна</a:t>
            </a:r>
            <a:r>
              <a:rPr lang="ru-RU" sz="3600" dirty="0" smtClean="0"/>
              <a:t>, вона </a:t>
            </a:r>
            <a:r>
              <a:rPr lang="ru-RU" sz="3600" dirty="0" err="1" smtClean="0"/>
              <a:t>об’єднала</a:t>
            </a:r>
            <a:r>
              <a:rPr lang="ru-RU" sz="3600" dirty="0" smtClean="0"/>
              <a:t> в </a:t>
            </a:r>
            <a:r>
              <a:rPr lang="ru-RU" sz="3600" dirty="0" err="1" smtClean="0"/>
              <a:t>собі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працю</a:t>
            </a:r>
            <a:r>
              <a:rPr lang="ru-RU" sz="3600" dirty="0" smtClean="0"/>
              <a:t> тракториста, комбайнера, </a:t>
            </a:r>
            <a:r>
              <a:rPr lang="ru-RU" sz="3600" dirty="0" err="1" smtClean="0"/>
              <a:t>слюсаря</a:t>
            </a:r>
            <a:r>
              <a:rPr lang="ru-RU" sz="3600" dirty="0" smtClean="0"/>
              <a:t>, </a:t>
            </a:r>
            <a:r>
              <a:rPr lang="ru-RU" sz="3600" dirty="0" err="1" smtClean="0"/>
              <a:t>водія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634" y="3764478"/>
            <a:ext cx="9729219" cy="2483921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 smtClean="0"/>
              <a:t>Саме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їх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працьовитих</a:t>
            </a:r>
            <a:r>
              <a:rPr lang="ru-RU" sz="3600" dirty="0" smtClean="0"/>
              <a:t> рук, </a:t>
            </a:r>
            <a:r>
              <a:rPr lang="ru-RU" sz="3600" dirty="0" err="1" smtClean="0"/>
              <a:t>бере</a:t>
            </a:r>
            <a:r>
              <a:rPr lang="ru-RU" sz="3600" dirty="0" smtClean="0"/>
              <a:t> початок смачна пахуча </a:t>
            </a:r>
            <a:r>
              <a:rPr lang="ru-RU" sz="3600" dirty="0" err="1" smtClean="0"/>
              <a:t>хлібина</a:t>
            </a:r>
            <a:r>
              <a:rPr lang="ru-RU" sz="3600" dirty="0" smtClean="0"/>
              <a:t>, яка </a:t>
            </a:r>
            <a:r>
              <a:rPr lang="ru-RU" sz="3600" dirty="0" err="1" smtClean="0"/>
              <a:t>щоденно</a:t>
            </a:r>
            <a:r>
              <a:rPr lang="ru-RU" sz="3600" dirty="0" smtClean="0"/>
              <a:t> у кожного на </a:t>
            </a:r>
            <a:r>
              <a:rPr lang="ru-RU" sz="3600" dirty="0" err="1" smtClean="0"/>
              <a:t>столі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592" y="643945"/>
            <a:ext cx="9122386" cy="1687132"/>
          </a:xfrm>
        </p:spPr>
        <p:txBody>
          <a:bodyPr/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885" y="643945"/>
            <a:ext cx="10753859" cy="1597662"/>
          </a:xfrm>
        </p:spPr>
        <p:txBody>
          <a:bodyPr>
            <a:noAutofit/>
          </a:bodyPr>
          <a:lstStyle/>
          <a:p>
            <a:pPr algn="ctr"/>
            <a:endParaRPr lang="uk-UA" sz="2800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Перебудова нашого суспільства на принципово нових соціально-економічних засадах, переорієнтація економіки України на світовий ринок, зумовлюють необхідність посилення вимог професійного навчання майбутніх робітників, їх загальноосвітнього, культурного та фахового рівня.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Випускники професійно-технічних закладів освіти повинні бути готові працювати в умовах постійного оновлення техніки і технологій із урахуванням світових тенденцій</a:t>
            </a:r>
            <a:r>
              <a:rPr lang="uk-UA" sz="4000" dirty="0" smtClean="0">
                <a:solidFill>
                  <a:srgbClr val="002060"/>
                </a:solidFill>
              </a:rPr>
              <a:t>. 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1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Підготовка кваліфікованих робітників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41680"/>
            <a:ext cx="8946541" cy="4406720"/>
          </a:xfrm>
        </p:spPr>
        <p:txBody>
          <a:bodyPr/>
          <a:lstStyle/>
          <a:p>
            <a:pPr algn="ctr"/>
            <a:r>
              <a:rPr lang="uk-UA" dirty="0" smtClean="0"/>
              <a:t>Для підготовки кваліфікованих робітників в нашому ліцеї є база навчального господарства, де здобувачі освіти  навчаються виконувати всі види сільськогосподарських робіт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02" y="2901516"/>
            <a:ext cx="4844418" cy="362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877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картинки мтз 82 з агрега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мтз 82 з агрегата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Інноваційні технології посіву зернових культур</a:t>
            </a:r>
            <a:endParaRPr lang="uk-UA" dirty="0"/>
          </a:p>
        </p:txBody>
      </p:sp>
      <p:pic>
        <p:nvPicPr>
          <p:cNvPr id="9" name="Содержимое 8" descr="Картинки по запросу &quot;посів зернових культур сучасними тракторами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126" y="2338250"/>
            <a:ext cx="6603601" cy="40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19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Посівний комплекс </a:t>
            </a:r>
            <a:r>
              <a:rPr lang="en-US" dirty="0" smtClean="0"/>
              <a:t>                </a:t>
            </a:r>
            <a:r>
              <a:rPr lang="en-US" dirty="0" err="1" smtClean="0"/>
              <a:t>Horsch</a:t>
            </a:r>
            <a:r>
              <a:rPr lang="en-US" dirty="0" smtClean="0"/>
              <a:t> Pronto 8DC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782" y="1816926"/>
            <a:ext cx="8886071" cy="4821380"/>
          </a:xfrm>
        </p:spPr>
        <p:txBody>
          <a:bodyPr>
            <a:normAutofit lnSpcReduction="10000"/>
          </a:bodyPr>
          <a:lstStyle/>
          <a:p>
            <a:r>
              <a:rPr lang="uk-UA" sz="1800" b="1" dirty="0" smtClean="0"/>
              <a:t>Посівний комплекс </a:t>
            </a:r>
            <a:r>
              <a:rPr lang="en-US" sz="1800" b="1" dirty="0" err="1" smtClean="0"/>
              <a:t>Horsch</a:t>
            </a:r>
            <a:r>
              <a:rPr lang="en-US" sz="1800" b="1" dirty="0" smtClean="0"/>
              <a:t> Pronto 8 DC- </a:t>
            </a:r>
            <a:r>
              <a:rPr lang="uk-UA" sz="1800" b="1" dirty="0" smtClean="0"/>
              <a:t>це компактний, універсальний комплекс. Він має невелику вагу, встановлений місткий насіннєвий бункер. </a:t>
            </a:r>
            <a:r>
              <a:rPr lang="en-US" sz="1800" b="1" dirty="0" err="1" smtClean="0"/>
              <a:t>Horsch</a:t>
            </a:r>
            <a:r>
              <a:rPr lang="en-US" sz="1800" b="1" dirty="0" smtClean="0"/>
              <a:t> Pronto 8 DC </a:t>
            </a:r>
            <a:r>
              <a:rPr lang="uk-UA" sz="1800" b="1" dirty="0" smtClean="0"/>
              <a:t>має високу продуктивність і виконує якісний посів. Агрегат відмінно працює після обробки поля плугом. Система дисків виконує операцію розпушування та вирівнювання </a:t>
            </a:r>
            <a:r>
              <a:rPr lang="uk-UA" sz="1800" b="1" dirty="0" err="1" smtClean="0"/>
              <a:t>грунту</a:t>
            </a:r>
            <a:r>
              <a:rPr lang="uk-UA" sz="1800" b="1" dirty="0" smtClean="0"/>
              <a:t>. Колісний </a:t>
            </a:r>
            <a:r>
              <a:rPr lang="uk-UA" sz="1800" b="1" dirty="0" err="1" smtClean="0"/>
              <a:t>ґрунтоущільнювач</a:t>
            </a:r>
            <a:r>
              <a:rPr lang="uk-UA" sz="1800" b="1" dirty="0" smtClean="0"/>
              <a:t> створить однакові умови для висіву біля кожного сошника.</a:t>
            </a:r>
            <a:br>
              <a:rPr lang="uk-UA" sz="1800" b="1" dirty="0" smtClean="0"/>
            </a:br>
            <a:r>
              <a:rPr lang="uk-UA" sz="1800" b="1" dirty="0" smtClean="0"/>
              <a:t>Колеса великих розмірів змонтовані на цілісному валу ідеально вирівняють поверхню.</a:t>
            </a:r>
          </a:p>
          <a:p>
            <a:r>
              <a:rPr lang="uk-UA" sz="1800" b="1" dirty="0" smtClean="0"/>
              <a:t>Сошник </a:t>
            </a:r>
            <a:r>
              <a:rPr lang="en-US" sz="1800" b="1" dirty="0" err="1" smtClean="0"/>
              <a:t>TurboDisc</a:t>
            </a:r>
            <a:r>
              <a:rPr lang="en-US" sz="1800" b="1" dirty="0" smtClean="0"/>
              <a:t> </a:t>
            </a:r>
            <a:r>
              <a:rPr lang="uk-UA" sz="1800" b="1" dirty="0" smtClean="0"/>
              <a:t>має можливість вільно рухатись і точно виконувати копіювання поверхні полів.</a:t>
            </a:r>
            <a:br>
              <a:rPr lang="uk-UA" sz="1800" b="1" dirty="0" smtClean="0"/>
            </a:br>
            <a:r>
              <a:rPr lang="uk-UA" sz="1800" b="1" dirty="0" smtClean="0"/>
              <a:t>При цьому насіння точно і рівномірно в закладаються в землю на необхідну глибину.</a:t>
            </a:r>
            <a:br>
              <a:rPr lang="uk-UA" sz="1800" b="1" dirty="0" smtClean="0"/>
            </a:br>
            <a:r>
              <a:rPr lang="uk-UA" sz="1800" b="1" dirty="0" smtClean="0"/>
              <a:t>Гумові амортизатори встановлені в кріпленні сошників точно передають високе притискне зусилля на сошники і гарантують плавність руху сошників при роботі на високих швидкостях. </a:t>
            </a:r>
            <a:r>
              <a:rPr lang="uk-UA" sz="1800" b="1" dirty="0" err="1" smtClean="0"/>
              <a:t>Прикочуючі</a:t>
            </a:r>
            <a:r>
              <a:rPr lang="uk-UA" sz="1800" b="1" dirty="0" smtClean="0"/>
              <a:t> ролики розміщені за сошниками тримають сошники на постійній глибині і сприяють гарному контакту насіння з </a:t>
            </a:r>
            <a:r>
              <a:rPr lang="uk-UA" sz="1800" b="1" dirty="0" err="1" smtClean="0"/>
              <a:t>грунтом</a:t>
            </a:r>
            <a:r>
              <a:rPr lang="uk-UA" sz="1800" b="1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46" y="452718"/>
            <a:ext cx="8835988" cy="1127888"/>
          </a:xfrm>
        </p:spPr>
        <p:txBody>
          <a:bodyPr/>
          <a:lstStyle/>
          <a:p>
            <a:pPr algn="ctr"/>
            <a:r>
              <a:rPr lang="uk-UA" sz="3200" dirty="0" smtClean="0"/>
              <a:t>Упровадження в освітній процес сучасних виробничих технологій підготовки кваліфікованих робітників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Особливостями підготовки кваліфікованих робітників для сільськогосподарської галузі є співпраця з господарствами:</a:t>
            </a:r>
            <a:endParaRPr lang="ru-RU" dirty="0"/>
          </a:p>
        </p:txBody>
      </p:sp>
      <p:pic>
        <p:nvPicPr>
          <p:cNvPr id="4" name="Рисунок 3" descr="Картинки по запросу &quot;картинка машинно-тракторного парку господарств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423" y="2913017"/>
            <a:ext cx="7341326" cy="37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411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ТОВ СП «НІБУЛОН»          Дискування </a:t>
            </a:r>
            <a:r>
              <a:rPr lang="uk-UA" dirty="0" err="1" smtClean="0"/>
              <a:t>грунту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633" y="1959430"/>
            <a:ext cx="8736516" cy="4362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81476"/>
          </a:xfrm>
        </p:spPr>
        <p:txBody>
          <a:bodyPr/>
          <a:lstStyle/>
          <a:p>
            <a:pPr algn="ctr"/>
            <a:r>
              <a:rPr lang="ru-RU" sz="3200" dirty="0"/>
              <a:t>ЧУДНІВСЬКА ФІЛІЯ ЗАКРИТОГО АКЦІОНЕРНОГО ТОВАРИСТВА </a:t>
            </a:r>
            <a:r>
              <a:rPr lang="ru-RU" sz="3200" dirty="0" smtClean="0"/>
              <a:t>                 «РАЙЗ-МАКСИМКО»                                  </a:t>
            </a:r>
            <a:r>
              <a:rPr lang="ru-RU" sz="3200" dirty="0" err="1" smtClean="0"/>
              <a:t>внесення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карбомідно-аміачної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суміші</a:t>
            </a:r>
            <a:r>
              <a:rPr lang="ru-RU" sz="3200" dirty="0" smtClean="0"/>
              <a:t> (</a:t>
            </a:r>
            <a:r>
              <a:rPr lang="ru-RU" sz="3200" dirty="0" err="1" smtClean="0"/>
              <a:t>кас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6" name="Содержимое 5" descr="тарктор в полі внесенн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39" y="2599509"/>
            <a:ext cx="7641771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6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1101</TotalTime>
  <Words>373</Words>
  <Application>Microsoft Office PowerPoint</Application>
  <PresentationFormat>Произвольный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Використання на уроках виробничого навчання інноваційних виробничих технологій Професія “Тракторист-машиніст сільськогосподарського виробництва”</vt:lpstr>
      <vt:lpstr>Молоде покоління не цурається хліборобської долі. Бо ж професія хлібороба з давніх-давен престижна і поважна, вона об’єднала в собі працю тракториста, комбайнера, слюсаря, водія.</vt:lpstr>
      <vt:lpstr> </vt:lpstr>
      <vt:lpstr>Підготовка кваліфікованих робітників</vt:lpstr>
      <vt:lpstr>Інноваційні технології посіву зернових культур</vt:lpstr>
      <vt:lpstr>Посівний комплекс                 Horsch Pronto 8DC</vt:lpstr>
      <vt:lpstr>Упровадження в освітній процес сучасних виробничих технологій підготовки кваліфікованих робітників</vt:lpstr>
      <vt:lpstr>ТОВ СП «НІБУЛОН»          Дискування грунту</vt:lpstr>
      <vt:lpstr>ЧУДНІВСЬКА ФІЛІЯ ЗАКРИТОГО АКЦІОНЕРНОГО ТОВАРИСТВА                  «РАЙЗ-МАКСИМКО»                                  внесення карбомідно-аміачної суміші (кас)</vt:lpstr>
      <vt:lpstr>ТОВ «Эдем-СК»                      Збирання зернових культур</vt:lpstr>
      <vt:lpstr>Особливості сучасної техніки</vt:lpstr>
      <vt:lpstr>Обладнання  сучасної  с/г  техніки</vt:lpstr>
      <vt:lpstr>GPS навігація                                  для сільського господарства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NOTES</dc:creator>
  <cp:lastModifiedBy>Admin</cp:lastModifiedBy>
  <cp:revision>59</cp:revision>
  <cp:lastPrinted>2017-04-15T06:51:29Z</cp:lastPrinted>
  <dcterms:created xsi:type="dcterms:W3CDTF">2016-10-11T11:53:43Z</dcterms:created>
  <dcterms:modified xsi:type="dcterms:W3CDTF">2021-02-11T07:48:10Z</dcterms:modified>
</cp:coreProperties>
</file>