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0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Модель учнівського самоврядування Турчинівського професійного ліцею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86400"/>
            <a:ext cx="7854696" cy="838200"/>
          </a:xfrm>
        </p:spPr>
        <p:txBody>
          <a:bodyPr>
            <a:normAutofit/>
          </a:bodyPr>
          <a:lstStyle/>
          <a:p>
            <a:r>
              <a:rPr lang="uk-UA" dirty="0" smtClean="0"/>
              <a:t>Голова учнівської Ради – </a:t>
            </a:r>
            <a:r>
              <a:rPr lang="uk-UA" dirty="0" err="1" smtClean="0"/>
              <a:t>Хитрич</a:t>
            </a:r>
            <a:r>
              <a:rPr lang="uk-UA" dirty="0" smtClean="0"/>
              <a:t> Ольга Олексіївна</a:t>
            </a:r>
            <a:endParaRPr lang="ru-RU" dirty="0"/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133600"/>
            <a:ext cx="3224843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796656" y="28545"/>
            <a:ext cx="4347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Іти вперед легше, якщо іти разом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0" descr="P5163300.jpg"/>
          <p:cNvPicPr/>
          <p:nvPr/>
        </p:nvPicPr>
        <p:blipFill>
          <a:blip r:embed="rId2" cstate="print"/>
          <a:srcRect l="2479" t="1600" b="10400"/>
          <a:stretch>
            <a:fillRect/>
          </a:stretch>
        </p:blipFill>
        <p:spPr>
          <a:xfrm>
            <a:off x="1828800" y="762000"/>
            <a:ext cx="57912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/>
          <p:cNvSpPr/>
          <p:nvPr/>
        </p:nvSpPr>
        <p:spPr>
          <a:xfrm>
            <a:off x="1219200" y="5029200"/>
            <a:ext cx="70104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334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Результативність впровадження моделі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учнівського самоврядування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25" descr="images (3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762000"/>
            <a:ext cx="1295400" cy="1066800"/>
          </a:xfrm>
          <a:prstGeom prst="rect">
            <a:avLst/>
          </a:prstGeom>
        </p:spPr>
      </p:pic>
      <p:pic>
        <p:nvPicPr>
          <p:cNvPr id="6" name="Рисунок 25" descr="images (3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1506333" cy="12192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5" descr="PC241299.JPG"/>
          <p:cNvPicPr/>
          <p:nvPr/>
        </p:nvPicPr>
        <p:blipFill>
          <a:blip r:embed="rId2" cstate="print"/>
          <a:srcRect l="1879" b="12800"/>
          <a:stretch>
            <a:fillRect/>
          </a:stretch>
        </p:blipFill>
        <p:spPr>
          <a:xfrm>
            <a:off x="838200" y="685800"/>
            <a:ext cx="3234789" cy="215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191000" y="11430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Підготували та провели святковий концерт до Дня вчителя</a:t>
            </a:r>
            <a:endParaRPr lang="ru-RU" dirty="0"/>
          </a:p>
        </p:txBody>
      </p:sp>
      <p:pic>
        <p:nvPicPr>
          <p:cNvPr id="14" name="Рисунок 8" descr="P9172167.JPG"/>
          <p:cNvPicPr/>
          <p:nvPr/>
        </p:nvPicPr>
        <p:blipFill>
          <a:blip r:embed="rId3" cstate="print"/>
          <a:srcRect l="4085" t="9091" b="6220"/>
          <a:stretch>
            <a:fillRect/>
          </a:stretch>
        </p:blipFill>
        <p:spPr>
          <a:xfrm>
            <a:off x="4876800" y="2209800"/>
            <a:ext cx="3385369" cy="223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048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Брали участь у підготовці та проведенні Дня квітів</a:t>
            </a:r>
            <a:endParaRPr lang="ru-RU" dirty="0"/>
          </a:p>
        </p:txBody>
      </p:sp>
      <p:pic>
        <p:nvPicPr>
          <p:cNvPr id="16" name="Рисунок 15" descr="Рисунок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4038600"/>
            <a:ext cx="2640467" cy="264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733800" y="5486400"/>
            <a:ext cx="342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Провели « Свято Хліба» в ліцеї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 descr="DSC02454.JPG"/>
          <p:cNvPicPr/>
          <p:nvPr/>
        </p:nvPicPr>
        <p:blipFill>
          <a:blip r:embed="rId2" cstate="print"/>
          <a:srcRect l="14482" r="8572"/>
          <a:stretch>
            <a:fillRect/>
          </a:stretch>
        </p:blipFill>
        <p:spPr>
          <a:xfrm>
            <a:off x="457200" y="457200"/>
            <a:ext cx="3121370" cy="228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0386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Допомагали навчальному господарству ліцею під час осінньо-польових робіт</a:t>
            </a:r>
            <a:endParaRPr lang="ru-RU" dirty="0"/>
          </a:p>
        </p:txBody>
      </p:sp>
      <p:pic>
        <p:nvPicPr>
          <p:cNvPr id="4" name="Рисунок 42" descr="image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2759776" cy="275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3124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В</a:t>
            </a:r>
            <a:r>
              <a:rPr lang="ru-RU" dirty="0" smtClean="0"/>
              <a:t>зяли участь у </a:t>
            </a:r>
            <a:r>
              <a:rPr lang="uk-UA" dirty="0" smtClean="0"/>
              <a:t>благоустрої території ліцею</a:t>
            </a:r>
            <a:endParaRPr lang="ru-RU" dirty="0"/>
          </a:p>
        </p:txBody>
      </p:sp>
      <p:pic>
        <p:nvPicPr>
          <p:cNvPr id="6" name="Рисунок 16" descr="P2041331.JPG"/>
          <p:cNvPicPr/>
          <p:nvPr/>
        </p:nvPicPr>
        <p:blipFill>
          <a:blip r:embed="rId4" cstate="print"/>
          <a:srcRect l="35180" t="20000" b="37067"/>
          <a:stretch>
            <a:fillRect/>
          </a:stretch>
        </p:blipFill>
        <p:spPr>
          <a:xfrm>
            <a:off x="533400" y="4495800"/>
            <a:ext cx="3844431" cy="191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77831" y="4953000"/>
            <a:ext cx="4766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Підготували та провели захід «Твій </a:t>
            </a:r>
            <a:r>
              <a:rPr lang="uk-UA" dirty="0" smtClean="0"/>
              <a:t>біль, Україно</a:t>
            </a:r>
            <a:r>
              <a:rPr lang="uk-UA" dirty="0" smtClean="0"/>
              <a:t>!» на якому вшанували світлу пам'ять всіх невинно загиблих під час голодомору 1932-33 років хвилиною мовчання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 descr="anQ4tIO76uk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78869" y="83132"/>
            <a:ext cx="2244657" cy="299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0" y="106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Було проведено тиждень здоров</a:t>
            </a:r>
            <a:r>
              <a:rPr lang="ru-RU" dirty="0" smtClean="0"/>
              <a:t>’</a:t>
            </a:r>
            <a:r>
              <a:rPr lang="uk-UA" dirty="0" smtClean="0"/>
              <a:t>я під гаслом «Молодь за здоровий спосіб життя</a:t>
            </a:r>
            <a:r>
              <a:rPr lang="ru-RU" dirty="0" smtClean="0"/>
              <a:t>!</a:t>
            </a:r>
            <a:r>
              <a:rPr lang="uk-UA" dirty="0" smtClean="0"/>
              <a:t>».</a:t>
            </a:r>
            <a:endParaRPr lang="ru-RU" dirty="0"/>
          </a:p>
        </p:txBody>
      </p:sp>
      <p:pic>
        <p:nvPicPr>
          <p:cNvPr id="4" name="Рисунок 43" descr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2664774" cy="266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3124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Провели акцію до всесвітнього Дня боротьби зі СНІДом</a:t>
            </a:r>
            <a:endParaRPr lang="ru-RU" dirty="0"/>
          </a:p>
        </p:txBody>
      </p:sp>
      <p:pic>
        <p:nvPicPr>
          <p:cNvPr id="6" name="Рисунок 21" descr="DSC0266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4191000"/>
            <a:ext cx="3926912" cy="220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953000" y="53340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конкурсну програму на Андріївських вечорницях.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PC241306.JPG"/>
          <p:cNvPicPr/>
          <p:nvPr/>
        </p:nvPicPr>
        <p:blipFill>
          <a:blip r:embed="rId2" cstate="print"/>
          <a:srcRect l="6796" t="6349" r="21345" b="7540"/>
          <a:stretch>
            <a:fillRect/>
          </a:stretch>
        </p:blipFill>
        <p:spPr>
          <a:xfrm>
            <a:off x="457200" y="228600"/>
            <a:ext cx="2866653" cy="257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576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П</a:t>
            </a:r>
            <a:r>
              <a:rPr lang="ru-RU" dirty="0" smtClean="0"/>
              <a:t>ідготували та провели Новорічну </a:t>
            </a:r>
            <a:r>
              <a:rPr lang="uk-UA" dirty="0" smtClean="0"/>
              <a:t>      </a:t>
            </a:r>
            <a:r>
              <a:rPr lang="ru-RU" dirty="0" smtClean="0"/>
              <a:t>святкову программу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0" descr="Рисунок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2133600"/>
            <a:ext cx="2973532" cy="223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Організували та провели вечір - святкування на свято Василя</a:t>
            </a:r>
            <a:endParaRPr lang="ru-RU" dirty="0"/>
          </a:p>
        </p:txBody>
      </p:sp>
      <p:pic>
        <p:nvPicPr>
          <p:cNvPr id="6" name="Рисунок 13" descr="P1231340.JPG"/>
          <p:cNvPicPr/>
          <p:nvPr/>
        </p:nvPicPr>
        <p:blipFill>
          <a:blip r:embed="rId4" cstate="print"/>
          <a:srcRect l="17112" t="22234" r="14185" b="5339"/>
          <a:stretch>
            <a:fillRect/>
          </a:stretch>
        </p:blipFill>
        <p:spPr>
          <a:xfrm>
            <a:off x="609600" y="4191000"/>
            <a:ext cx="3080410" cy="242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862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Допомагали у підготовці та проведенні випускного вечора.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 descr="DSC03005.JPG"/>
          <p:cNvPicPr/>
          <p:nvPr/>
        </p:nvPicPr>
        <p:blipFill>
          <a:blip r:embed="rId2" cstate="print"/>
          <a:srcRect l="10242" r="7503"/>
          <a:stretch>
            <a:fillRect/>
          </a:stretch>
        </p:blipFill>
        <p:spPr>
          <a:xfrm>
            <a:off x="228600" y="304800"/>
            <a:ext cx="3491578" cy="238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0386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П</a:t>
            </a:r>
            <a:r>
              <a:rPr lang="ru-RU" dirty="0" smtClean="0"/>
              <a:t>ідготували святкову програму та провели День всіх закоханих</a:t>
            </a:r>
            <a:endParaRPr lang="ru-RU" dirty="0"/>
          </a:p>
        </p:txBody>
      </p:sp>
      <p:pic>
        <p:nvPicPr>
          <p:cNvPr id="4" name="Рисунок 19" descr="DSC03045.JPG"/>
          <p:cNvPicPr/>
          <p:nvPr/>
        </p:nvPicPr>
        <p:blipFill>
          <a:blip r:embed="rId3" cstate="print"/>
          <a:srcRect l="13063" r="11033"/>
          <a:stretch>
            <a:fillRect/>
          </a:stretch>
        </p:blipFill>
        <p:spPr>
          <a:xfrm>
            <a:off x="4419600" y="2133600"/>
            <a:ext cx="3353542" cy="247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Урочисте покладання квітів загиблим воїнам Афганістану</a:t>
            </a:r>
            <a:endParaRPr lang="ru-RU" dirty="0"/>
          </a:p>
        </p:txBody>
      </p:sp>
      <p:pic>
        <p:nvPicPr>
          <p:cNvPr id="6" name="Рисунок 28" descr="P3051342.JPG"/>
          <p:cNvPicPr/>
          <p:nvPr/>
        </p:nvPicPr>
        <p:blipFill>
          <a:blip r:embed="rId4" cstate="print"/>
          <a:srcRect l="6478" t="4800" b="14400"/>
          <a:stretch>
            <a:fillRect/>
          </a:stretch>
        </p:blipFill>
        <p:spPr>
          <a:xfrm>
            <a:off x="533400" y="4267200"/>
            <a:ext cx="3543547" cy="22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67200" y="5638800"/>
            <a:ext cx="4460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Привітання до Міжнародного жіночого дня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4" descr="PC101266.JPG"/>
          <p:cNvPicPr/>
          <p:nvPr/>
        </p:nvPicPr>
        <p:blipFill>
          <a:blip r:embed="rId2" cstate="print"/>
          <a:srcRect l="7078" t="12800" r="15327" b="13067"/>
          <a:stretch>
            <a:fillRect/>
          </a:stretch>
        </p:blipFill>
        <p:spPr>
          <a:xfrm>
            <a:off x="381000" y="304800"/>
            <a:ext cx="3367995" cy="241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624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Брали участь у проведені місячника правових знань </a:t>
            </a:r>
            <a:endParaRPr lang="ru-RU" dirty="0"/>
          </a:p>
        </p:txBody>
      </p:sp>
      <p:pic>
        <p:nvPicPr>
          <p:cNvPr id="4" name="Рисунок 9" descr="J5SO3WIIaC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2133600"/>
            <a:ext cx="2261012" cy="282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67000" y="3200400"/>
            <a:ext cx="280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Шевченківські дні у ліцеї</a:t>
            </a:r>
            <a:endParaRPr lang="ru-RU" dirty="0"/>
          </a:p>
        </p:txBody>
      </p:sp>
      <p:pic>
        <p:nvPicPr>
          <p:cNvPr id="6" name="Рисунок 11" descr="XwjmXH4210I.jpg"/>
          <p:cNvPicPr/>
          <p:nvPr/>
        </p:nvPicPr>
        <p:blipFill>
          <a:blip r:embed="rId4" cstate="print"/>
          <a:srcRect r="7072"/>
          <a:stretch>
            <a:fillRect/>
          </a:stretch>
        </p:blipFill>
        <p:spPr>
          <a:xfrm>
            <a:off x="304800" y="3733800"/>
            <a:ext cx="1598768" cy="287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12" descr="astbVqhZV9M.jpg"/>
          <p:cNvPicPr/>
          <p:nvPr/>
        </p:nvPicPr>
        <p:blipFill>
          <a:blip r:embed="rId5" cstate="print"/>
          <a:srcRect l="10619" r="8140" b="6641"/>
          <a:stretch>
            <a:fillRect/>
          </a:stretch>
        </p:blipFill>
        <p:spPr>
          <a:xfrm>
            <a:off x="1905000" y="3733800"/>
            <a:ext cx="1512867" cy="28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95600" y="5718602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зональному огляд-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конкурсі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Україна в моєму серці!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 descr="hEMdJzYV9UQ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130383" cy="284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71800" y="76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Тиждень «здорової» поведінки «Твоє життя – твій вибір!» </a:t>
            </a:r>
            <a:endParaRPr lang="ru-RU" dirty="0"/>
          </a:p>
        </p:txBody>
      </p:sp>
      <p:pic>
        <p:nvPicPr>
          <p:cNvPr id="4" name="Рисунок 35" descr="image (3).jpg"/>
          <p:cNvPicPr/>
          <p:nvPr/>
        </p:nvPicPr>
        <p:blipFill>
          <a:blip r:embed="rId3" cstate="print"/>
          <a:srcRect l="15878" t="34517" r="8604" b="19092"/>
          <a:stretch>
            <a:fillRect/>
          </a:stretch>
        </p:blipFill>
        <p:spPr>
          <a:xfrm>
            <a:off x="5943600" y="1752600"/>
            <a:ext cx="2854778" cy="257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Провели змагання до Дня здоров</a:t>
            </a:r>
            <a:r>
              <a:rPr lang="ru-RU" dirty="0" smtClean="0"/>
              <a:t>’</a:t>
            </a:r>
            <a:r>
              <a:rPr lang="uk-UA" dirty="0" smtClean="0"/>
              <a:t>я між навчальними групами </a:t>
            </a:r>
            <a:endParaRPr lang="ru-RU" dirty="0"/>
          </a:p>
        </p:txBody>
      </p:sp>
      <p:pic>
        <p:nvPicPr>
          <p:cNvPr id="6" name="Рисунок 29" descr="DSC03073.JPG"/>
          <p:cNvPicPr/>
          <p:nvPr/>
        </p:nvPicPr>
        <p:blipFill>
          <a:blip r:embed="rId4" cstate="print"/>
          <a:srcRect r="11140"/>
          <a:stretch>
            <a:fillRect/>
          </a:stretch>
        </p:blipFill>
        <p:spPr>
          <a:xfrm>
            <a:off x="533400" y="4343400"/>
            <a:ext cx="3477886" cy="219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079564" y="5377934"/>
            <a:ext cx="4759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годину пам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Дзвони Чорнобиля!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8" descr="Фото082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246036" cy="243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862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Підготували і провели захід присвячений Великоднім традиціям.</a:t>
            </a:r>
            <a:endParaRPr lang="ru-RU" dirty="0"/>
          </a:p>
        </p:txBody>
      </p:sp>
      <p:pic>
        <p:nvPicPr>
          <p:cNvPr id="4" name="Рисунок 48" descr="IMG_20160121_105843.jpg"/>
          <p:cNvPicPr/>
          <p:nvPr/>
        </p:nvPicPr>
        <p:blipFill>
          <a:blip r:embed="rId3" cstate="print"/>
          <a:srcRect t="8993" b="3910"/>
          <a:stretch>
            <a:fillRect/>
          </a:stretch>
        </p:blipFill>
        <p:spPr>
          <a:xfrm>
            <a:off x="5029200" y="2057400"/>
            <a:ext cx="2272888" cy="264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2971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Брали участь в ліцейному конкурсі професійної майстерності</a:t>
            </a:r>
            <a:endParaRPr lang="ru-RU" dirty="0"/>
          </a:p>
        </p:txBody>
      </p:sp>
      <p:pic>
        <p:nvPicPr>
          <p:cNvPr id="6" name="Рисунок 22" descr="P5091720.JPG"/>
          <p:cNvPicPr/>
          <p:nvPr/>
        </p:nvPicPr>
        <p:blipFill>
          <a:blip r:embed="rId4" cstate="print"/>
          <a:srcRect l="10278" t="2667" r="16246" b="12267"/>
          <a:stretch>
            <a:fillRect/>
          </a:stretch>
        </p:blipFill>
        <p:spPr>
          <a:xfrm>
            <a:off x="762000" y="3810000"/>
            <a:ext cx="2914155" cy="253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86200" y="50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Допомагали у реставрації пам’ятного знаку загиблим воїнам у роки Великої Вітчизняної Війни та прибиранні прилеглої території.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 descr="P5091684.JPG"/>
          <p:cNvPicPr/>
          <p:nvPr/>
        </p:nvPicPr>
        <p:blipFill>
          <a:blip r:embed="rId2" cstate="print"/>
          <a:srcRect l="14475" r="2491" b="23178"/>
          <a:stretch>
            <a:fillRect/>
          </a:stretch>
        </p:blipFill>
        <p:spPr>
          <a:xfrm>
            <a:off x="304800" y="0"/>
            <a:ext cx="3544548" cy="245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86200" y="83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Брали участь в урочистому вшануванні пам</a:t>
            </a:r>
            <a:r>
              <a:rPr lang="ru-RU" dirty="0" smtClean="0"/>
              <a:t>’</a:t>
            </a:r>
            <a:r>
              <a:rPr lang="uk-UA" dirty="0" smtClean="0"/>
              <a:t>яті загиблих у роки Великої Вітчизняної Війни</a:t>
            </a:r>
            <a:endParaRPr lang="ru-RU" dirty="0"/>
          </a:p>
        </p:txBody>
      </p:sp>
      <p:pic>
        <p:nvPicPr>
          <p:cNvPr id="4" name="Рисунок 33" descr="P5141739.JPG"/>
          <p:cNvPicPr/>
          <p:nvPr/>
        </p:nvPicPr>
        <p:blipFill>
          <a:blip r:embed="rId3" cstate="print"/>
          <a:srcRect l="1079" t="15467" r="12334" b="12533"/>
          <a:stretch>
            <a:fillRect/>
          </a:stretch>
        </p:blipFill>
        <p:spPr>
          <a:xfrm>
            <a:off x="4648200" y="2057400"/>
            <a:ext cx="3925786" cy="244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31242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Провели відкритий виховний захід до Дня матері</a:t>
            </a:r>
            <a:endParaRPr lang="ru-RU" dirty="0"/>
          </a:p>
        </p:txBody>
      </p:sp>
      <p:pic>
        <p:nvPicPr>
          <p:cNvPr id="6" name="Рисунок 52" descr="images (30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1" y="4724400"/>
            <a:ext cx="5257800" cy="202078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images (6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      Самоврядування</a:t>
            </a:r>
            <a:r>
              <a:rPr lang="ru-RU" sz="2400" dirty="0" smtClean="0"/>
              <a:t> – спосіб організації життя колективу, що передбачає активну участь дітей (на основі взаємодії з педагогами) у прийнятті й виконанні рішень для досягнення суспільно значущих цілей. 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i="1" dirty="0" smtClean="0"/>
              <a:t>Мета та завдання учнівського самоврядування:</a:t>
            </a:r>
            <a:endParaRPr lang="ru-RU" b="1" i="1" dirty="0" smtClean="0"/>
          </a:p>
          <a:p>
            <a:pPr algn="just"/>
            <a:r>
              <a:rPr lang="uk-UA" dirty="0" smtClean="0"/>
              <a:t>1. Усебічно розвиватися, самовдосконалюватися, самореалізуватися на благо собі, своїм ровесникам, ліцею, своїй сім’ї, родині, народові України.</a:t>
            </a:r>
            <a:endParaRPr lang="ru-RU" dirty="0" smtClean="0"/>
          </a:p>
          <a:p>
            <a:pPr algn="just"/>
            <a:r>
              <a:rPr lang="uk-UA" dirty="0" smtClean="0"/>
              <a:t>2. Забезпечувати і захищати права та інтереси учнів на основі виконання правил і законів ліцею та групи.</a:t>
            </a:r>
            <a:endParaRPr lang="ru-RU" dirty="0" smtClean="0"/>
          </a:p>
          <a:p>
            <a:pPr algn="just"/>
            <a:r>
              <a:rPr lang="uk-UA" dirty="0" smtClean="0"/>
              <a:t>3.   Формувати почуття відповідальності, свідоме ставлення до участі кожного у вирішенні важливих справ ліцейного життя та життя групи, оволодіти мистецтвом управління.</a:t>
            </a:r>
            <a:endParaRPr lang="ru-RU" dirty="0" smtClean="0"/>
          </a:p>
          <a:p>
            <a:pPr algn="just"/>
            <a:r>
              <a:rPr lang="uk-UA" dirty="0" smtClean="0"/>
              <a:t>4.   Сприяти реалізації інтересів, можливостей, бажань дітей.</a:t>
            </a:r>
            <a:endParaRPr lang="ru-RU" dirty="0" smtClean="0"/>
          </a:p>
          <a:p>
            <a:pPr algn="just"/>
            <a:r>
              <a:rPr lang="uk-UA" dirty="0" smtClean="0"/>
              <a:t>5.   Прагнути узгодженості й балансу інтересів між учнями й дорослими.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219151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«Колектив повинен постійно рухатись вперед, досягати все нових і нових успіхів, чинити все більший і більший вплив на розвиток і особистісне формування своїх членів». 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458200" cy="2743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i="1" u="sng" dirty="0" smtClean="0"/>
              <a:t>Ефективність нашої виховної роботи забезпечується:</a:t>
            </a:r>
            <a:endParaRPr lang="ru-RU" u="sng" dirty="0" smtClean="0"/>
          </a:p>
          <a:p>
            <a:pPr lvl="0"/>
            <a:r>
              <a:rPr lang="ru-RU" dirty="0" smtClean="0"/>
              <a:t>Організацією педагогічного процесу на засадах співпраці і співтворчості;</a:t>
            </a:r>
          </a:p>
          <a:p>
            <a:pPr lvl="0"/>
            <a:r>
              <a:rPr lang="ru-RU" dirty="0" smtClean="0"/>
              <a:t>Використанням активних форм і методів виховання, які передбачають різні види самодіяльності, самореалізації і вирізняються високим потенціалом виховного впливу на інтелектуальному, емоційному та діяльнісно - практичному рівнях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477000" y="2362200"/>
            <a:ext cx="236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А.С.Макаренко </a:t>
            </a:r>
            <a:endParaRPr lang="ru-RU" dirty="0"/>
          </a:p>
        </p:txBody>
      </p:sp>
      <p:pic>
        <p:nvPicPr>
          <p:cNvPr id="5" name="Рисунок 53" descr="images (29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862739"/>
            <a:ext cx="7696200" cy="99526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668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Рисунок 55" descr="images (8)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895600"/>
            <a:ext cx="38862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0" descr="Емблема Ради.2bmp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3581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762000"/>
            <a:ext cx="54864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Емблема учнівської Ради </a:t>
            </a:r>
          </a:p>
          <a:p>
            <a:pPr algn="ctr">
              <a:buNone/>
            </a:pP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Турчинівського професійного ліцею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органу учнівського самоврядування Турчинівського професійного ліцею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УЧНІВСЬКА РАДА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uk-UA" dirty="0" smtClean="0"/>
              <a:t>РАДА гуртожитку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ГОЛОВА РАДИ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ЗАСТУПНИК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СЕКРЕТАР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РАДА навчання і порядку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Голова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Заступник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Координатори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РАДА культмасової роботи і просвіти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Голова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Заступник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Координатори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Старостат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Голова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Заступник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РАДА дозвілля і спорту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Голова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Заступник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Координатори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РАДА бібліотеки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> </a:t>
            </a: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2819400" y="914400"/>
            <a:ext cx="2743200" cy="762000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РАДИ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ЗАСТУПНИК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СЕКРЕТАР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2438400" y="457200"/>
            <a:ext cx="3697288" cy="3587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УЧНІВСЬКА РАДА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143000" y="2514600"/>
            <a:ext cx="1819276" cy="1411287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 навчання і порядку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Заступник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Координатори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3124200" y="2286000"/>
            <a:ext cx="2209800" cy="1143000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 культмасової роботи і просвіти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Заступник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Координатори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562600" y="2514600"/>
            <a:ext cx="1752600" cy="1411287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 дозвілля і спорту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Заступник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Координатори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429000" y="4191000"/>
            <a:ext cx="1676400" cy="457200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 бібліотеки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505200" y="5105400"/>
            <a:ext cx="1539875" cy="533400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 гуртожитку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1143000" y="1371600"/>
            <a:ext cx="1470025" cy="1168400"/>
          </a:xfrm>
          <a:prstGeom prst="curvedRightArrow">
            <a:avLst>
              <a:gd name="adj1" fmla="val 20000"/>
              <a:gd name="adj2" fmla="val 40000"/>
              <a:gd name="adj3" fmla="val 41938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5638800" y="1295400"/>
            <a:ext cx="1620837" cy="1111250"/>
          </a:xfrm>
          <a:prstGeom prst="curvedLeftArrow">
            <a:avLst>
              <a:gd name="adj1" fmla="val 20000"/>
              <a:gd name="adj2" fmla="val 40000"/>
              <a:gd name="adj3" fmla="val 48619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810000" y="1752600"/>
            <a:ext cx="590550" cy="450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505200" y="6019800"/>
            <a:ext cx="1539875" cy="685800"/>
          </a:xfrm>
          <a:prstGeom prst="rect">
            <a:avLst/>
          </a:prstGeom>
          <a:solidFill>
            <a:srgbClr val="DAEEF3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Старостат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</a:t>
            </a:r>
            <a:endParaRPr kumimoji="0" lang="uk-UA" sz="9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Заступник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4038600" y="5638800"/>
            <a:ext cx="449262" cy="3952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4038600" y="4648200"/>
            <a:ext cx="449262" cy="419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2438400" y="3733800"/>
            <a:ext cx="3551238" cy="44132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-39648" y="-15390"/>
            <a:ext cx="9009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органу учнівського самоврядування Турчинівського професійного ліцею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images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1904999"/>
          </a:xfrm>
          <a:prstGeom prst="rect">
            <a:avLst/>
          </a:prstGeom>
        </p:spPr>
      </p:pic>
      <p:pic>
        <p:nvPicPr>
          <p:cNvPr id="4" name="Picture 3" descr="скачанные файлы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0" y="5086350"/>
            <a:ext cx="2571750" cy="177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458200" cy="6248400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</a:rPr>
              <a:t>Напрями роботи ради «Навчання і порядку»: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 організовує допомогу в разі потреби учням, які мають прогалини у знаннях;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залучає учнів в гуртки, виступає з ініціативою про створення нових гуртків за інтересами;	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надає допомогу викладачам в організації тематичних вечорів;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проводить заходи, направлені на підвищення якості знань учнів;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члени комісії беруть участь в підготовці і проведенні бесід з учнями (про режим дня, виконання домашніх завдань тощо).	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сприяти оформленню приміщень і організовувати дозвілля учнів: вечори, зустрічі, КВК, брейн-ринги;	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організовувати виступи членів гуртків;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sz="1600" dirty="0" smtClean="0"/>
              <a:t> допомагати в організації і проведення загальноліцейних свят: перше вересня, новорічні свята, День здоров’я,  випускний вечір;	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uk-UA" sz="1600" dirty="0" smtClean="0"/>
              <a:t>організовує чергування групових колективів по ліцею, на вечорах, призначає та інструктує відповідальних чергових, оцінює якість виконання цієї роботи; 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 виходить з пропозиціями на батьківський комітет, раду ліцею з питань поведінки учнів;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 перевіряє і веде облік зовнішнього вигляду учнів;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 здійснює разом з учнями зразкової поведінки заходи, спрямовані на залучення підлітків, схильних до правопорушень, до роботи в органах учнівського самоврядування </a:t>
            </a:r>
            <a:r>
              <a:rPr lang="uk-UA" sz="1600" dirty="0" smtClean="0"/>
              <a:t>                                 (</a:t>
            </a:r>
            <a:r>
              <a:rPr lang="uk-UA" sz="1600" dirty="0" smtClean="0"/>
              <a:t>рейди-перевірки, спортивні секції, підготовка заходів дозвілля, </a:t>
            </a:r>
            <a:r>
              <a:rPr lang="uk-UA" sz="1600" dirty="0" smtClean="0"/>
              <a:t>                                                       виконання  постійних </a:t>
            </a:r>
            <a:r>
              <a:rPr lang="uk-UA" sz="1600" dirty="0" smtClean="0"/>
              <a:t>та тимчасових доручень);	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uk-UA" sz="1600" dirty="0" smtClean="0"/>
              <a:t> збирає інформацію на засідання учнівської ради з питань правової </a:t>
            </a:r>
            <a:endParaRPr lang="uk-UA" sz="1600" dirty="0" smtClean="0"/>
          </a:p>
          <a:p>
            <a:pPr lvl="0"/>
            <a:r>
              <a:rPr lang="uk-UA" sz="1600" dirty="0" smtClean="0"/>
              <a:t>освіти </a:t>
            </a:r>
            <a:r>
              <a:rPr lang="uk-UA" sz="1600" dirty="0" smtClean="0"/>
              <a:t>й виховання.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04800"/>
            <a:ext cx="7772400" cy="5029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Напрями роботи </a:t>
            </a:r>
            <a:r>
              <a:rPr lang="uk-UA" b="1" dirty="0" smtClean="0">
                <a:solidFill>
                  <a:srgbClr val="FFFF00"/>
                </a:solidFill>
              </a:rPr>
              <a:t>ради </a:t>
            </a:r>
            <a:r>
              <a:rPr lang="ru-RU" b="1" dirty="0" smtClean="0">
                <a:solidFill>
                  <a:srgbClr val="FFFF00"/>
                </a:solidFill>
              </a:rPr>
              <a:t>«К</a:t>
            </a:r>
            <a:r>
              <a:rPr lang="uk-UA" b="1" dirty="0" smtClean="0">
                <a:solidFill>
                  <a:srgbClr val="FFFF00"/>
                </a:solidFill>
              </a:rPr>
              <a:t>ультмасової роботи і просвіти</a:t>
            </a:r>
            <a:r>
              <a:rPr lang="ru-RU" b="1" dirty="0" smtClean="0">
                <a:solidFill>
                  <a:srgbClr val="FFFF00"/>
                </a:solidFill>
              </a:rPr>
              <a:t>»:   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Допомагати в організації тематичних виставок, виставок нових надходжень у ліцейну бібліотеку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Виховувати культуру читання та бережливе ставлення до книги, підручника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Проводити книжкові місячники, тижні, бібліотечні години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Сприяти виробленню бажання - потреби в систематичному читанні, навчати навичок самостійного вибору книг для читання і знаходження їх у бібліотеці, користуючись книжковими виставками та рекомендованими списками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Здійснювати заходи до Дня людей похилого віку, Дня інваліда, Дня захисту дітей, організовувати зустрічі з ветеранами, учасниками воїн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dirty="0" smtClean="0"/>
              <a:t> Довидить до відома учнів нормативні документи з питань охорони дитинства;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uk-UA" dirty="0" smtClean="0"/>
              <a:t> Готує та проводить ліцейні заходи згідно плану виховної роботи ліцею.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images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953000"/>
            <a:ext cx="2619375" cy="1743075"/>
          </a:xfrm>
          <a:prstGeom prst="rect">
            <a:avLst/>
          </a:prstGeom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029200"/>
            <a:ext cx="2438400" cy="1828800"/>
          </a:xfrm>
          <a:prstGeom prst="rect">
            <a:avLst/>
          </a:prstGeom>
        </p:spPr>
      </p:pic>
      <p:pic>
        <p:nvPicPr>
          <p:cNvPr id="7" name="Picture 6" descr="PC101266.JPG"/>
          <p:cNvPicPr>
            <a:picLocks noChangeAspect="1"/>
          </p:cNvPicPr>
          <p:nvPr/>
        </p:nvPicPr>
        <p:blipFill>
          <a:blip r:embed="rId4" cstate="print"/>
          <a:srcRect l="5833" r="6667" b="13333"/>
          <a:stretch>
            <a:fillRect/>
          </a:stretch>
        </p:blipFill>
        <p:spPr>
          <a:xfrm>
            <a:off x="3276600" y="4800600"/>
            <a:ext cx="2514600" cy="186798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7772400" cy="480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Напрями роботи </a:t>
            </a:r>
            <a:r>
              <a:rPr lang="uk-UA" b="1" dirty="0" smtClean="0">
                <a:solidFill>
                  <a:srgbClr val="FFFF00"/>
                </a:solidFill>
              </a:rPr>
              <a:t>ради</a:t>
            </a:r>
            <a:r>
              <a:rPr lang="ru-RU" b="1" dirty="0" smtClean="0">
                <a:solidFill>
                  <a:srgbClr val="FFFF00"/>
                </a:solidFill>
              </a:rPr>
              <a:t> «</a:t>
            </a:r>
            <a:r>
              <a:rPr lang="uk-UA" b="1" dirty="0" smtClean="0">
                <a:solidFill>
                  <a:srgbClr val="FFFF00"/>
                </a:solidFill>
              </a:rPr>
              <a:t>Дозвілля і спорту</a:t>
            </a:r>
            <a:r>
              <a:rPr lang="ru-RU" b="1" dirty="0" smtClean="0">
                <a:solidFill>
                  <a:srgbClr val="FFFF00"/>
                </a:solidFill>
              </a:rPr>
              <a:t>»: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Брати участь в організації та проведенні Дня здоров'я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Проводити спортивні змагання, спортивні розважальні програми згідно плану роботи </a:t>
            </a:r>
            <a:r>
              <a:rPr lang="uk-UA" dirty="0" smtClean="0"/>
              <a:t>ліцею;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Залучати учнів та батьків до спортивно - масової та фізкультурно - оздоровчої роботи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 Організовувати роботу спортивних секцій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Проп</a:t>
            </a:r>
            <a:r>
              <a:rPr lang="uk-UA" dirty="0" smtClean="0"/>
              <a:t>аг</a:t>
            </a:r>
            <a:r>
              <a:rPr lang="ru-RU" dirty="0" smtClean="0"/>
              <a:t>увати здоровий спосіб життя (антиалкогольна, антитютюнова, антинаркотична про</a:t>
            </a:r>
            <a:r>
              <a:rPr lang="uk-UA" dirty="0" smtClean="0"/>
              <a:t>паганда</a:t>
            </a:r>
            <a:r>
              <a:rPr lang="ru-RU" dirty="0" smtClean="0"/>
              <a:t>)</a:t>
            </a:r>
            <a:r>
              <a:rPr lang="uk-UA" dirty="0" smtClean="0"/>
              <a:t>;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Забезпечувати повноцінний фізичний розвиток дітей, дбати про охорону та зміцнення їхнього здоров'я.</a:t>
            </a:r>
          </a:p>
          <a:p>
            <a:endParaRPr lang="ru-RU" dirty="0"/>
          </a:p>
        </p:txBody>
      </p:sp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495800"/>
            <a:ext cx="1600200" cy="234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418" y="4953000"/>
            <a:ext cx="207818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2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562600"/>
            <a:ext cx="1752599" cy="1295400"/>
          </a:xfrm>
          <a:prstGeom prst="rect">
            <a:avLst/>
          </a:prstGeom>
        </p:spPr>
      </p:pic>
      <p:pic>
        <p:nvPicPr>
          <p:cNvPr id="6" name="Рисунок 5" descr="images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819400"/>
            <a:ext cx="2177885" cy="20900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6096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i="1" u="sng" dirty="0" smtClean="0">
                <a:solidFill>
                  <a:srgbClr val="FF0000"/>
                </a:solidFill>
              </a:rPr>
              <a:t>Технологія самоврядування учнів в Турчинівському професійному ліцеї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300" b="1" dirty="0" smtClean="0"/>
              <a:t>Перший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Аналіз і оцінка стану учнівського самоврядування (засідання м/о класних керівників, педагогічна рада).</a:t>
            </a:r>
            <a:br>
              <a:rPr lang="ru-RU" sz="1300" dirty="0" smtClean="0"/>
            </a:br>
            <a:r>
              <a:rPr lang="ru-RU" sz="1300" b="1" dirty="0" smtClean="0"/>
              <a:t>Другий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Накреслення завдань самоврядування, виходячи з основної педагогічної проблеми, над якою працює </a:t>
            </a:r>
            <a:r>
              <a:rPr lang="uk-UA" sz="1300" dirty="0" smtClean="0"/>
              <a:t>ліцей</a:t>
            </a:r>
            <a:r>
              <a:rPr lang="ru-RU" sz="1300" dirty="0" smtClean="0"/>
              <a:t> та завдань з виховної роботи;</a:t>
            </a:r>
            <a:br>
              <a:rPr lang="ru-RU" sz="1300" dirty="0" smtClean="0"/>
            </a:br>
            <a:r>
              <a:rPr lang="ru-RU" sz="1300" dirty="0" smtClean="0"/>
              <a:t>вивчення науково – методичної літератури з проблеми.</a:t>
            </a:r>
            <a:br>
              <a:rPr lang="ru-RU" sz="1300" dirty="0" smtClean="0"/>
            </a:br>
            <a:r>
              <a:rPr lang="ru-RU" sz="1300" b="1" dirty="0" smtClean="0"/>
              <a:t>Третій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 Аналіз реальних можливостей членів педагогічного колективу для налагодження координаторської діяльності, вивчення матеріальних</a:t>
            </a:r>
            <a:br>
              <a:rPr lang="ru-RU" sz="1300" dirty="0" smtClean="0"/>
            </a:br>
            <a:r>
              <a:rPr lang="ru-RU" sz="1300" dirty="0" smtClean="0"/>
              <a:t>умов функціонування самоврядування.</a:t>
            </a:r>
            <a:br>
              <a:rPr lang="ru-RU" sz="1300" dirty="0" smtClean="0"/>
            </a:br>
            <a:r>
              <a:rPr lang="ru-RU" sz="1300" b="1" dirty="0" smtClean="0"/>
              <a:t>Четвертий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 Пошук учнів з лідерськими якостями, визначення рівня та перспектив їх розвитку(психологічна служба).</a:t>
            </a:r>
            <a:br>
              <a:rPr lang="ru-RU" sz="1300" dirty="0" smtClean="0"/>
            </a:br>
            <a:r>
              <a:rPr lang="ru-RU" sz="1300" b="1" dirty="0" smtClean="0"/>
              <a:t>П'ятий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Розробка концепцій самоврядування.</a:t>
            </a:r>
            <a:br>
              <a:rPr lang="ru-RU" sz="1300" dirty="0" smtClean="0"/>
            </a:br>
            <a:r>
              <a:rPr lang="ru-RU" sz="1300" b="1" dirty="0" smtClean="0"/>
              <a:t>Шостий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Вибори.</a:t>
            </a:r>
            <a:br>
              <a:rPr lang="ru-RU" sz="1300" dirty="0" smtClean="0"/>
            </a:br>
            <a:r>
              <a:rPr lang="ru-RU" sz="1300" b="1" dirty="0" smtClean="0"/>
              <a:t>Сьомий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Розробка нормативних документів (МО класних керівників, педагоги- координатори).</a:t>
            </a:r>
            <a:br>
              <a:rPr lang="ru-RU" sz="1300" dirty="0" smtClean="0"/>
            </a:br>
            <a:r>
              <a:rPr lang="ru-RU" sz="1300" b="1" dirty="0" smtClean="0"/>
              <a:t>Восьмий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Соціологічне опитування щодо пріоритетних напрямів роботи учнівського самоврядування.</a:t>
            </a:r>
            <a:br>
              <a:rPr lang="ru-RU" sz="1300" dirty="0" smtClean="0"/>
            </a:br>
            <a:r>
              <a:rPr lang="ru-RU" sz="1300" b="1" dirty="0" smtClean="0"/>
              <a:t>Дев'ятий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Розробка структури самоврядування, визначення центрів та вибір проектів (рада лідерів, педагоги - координатори).</a:t>
            </a:r>
            <a:br>
              <a:rPr lang="ru-RU" sz="1300" dirty="0" smtClean="0"/>
            </a:br>
            <a:r>
              <a:rPr lang="ru-RU" sz="1300" b="1" dirty="0" smtClean="0"/>
              <a:t>Десятий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Створення постійних і тимчасових робочих груп (рада лідерів, педагоги - координатори).</a:t>
            </a:r>
            <a:br>
              <a:rPr lang="ru-RU" sz="1300" dirty="0" smtClean="0"/>
            </a:br>
            <a:r>
              <a:rPr lang="ru-RU" sz="1300" b="1" dirty="0" smtClean="0"/>
              <a:t>Одинадцятий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Нагромадження організаційного досвіду і розширення ролі Самоврядування (рада лідерів, педагоги - координатори).</a:t>
            </a:r>
            <a:br>
              <a:rPr lang="ru-RU" sz="1300" dirty="0" smtClean="0"/>
            </a:br>
            <a:r>
              <a:rPr lang="ru-RU" sz="1300" b="1" dirty="0" smtClean="0"/>
              <a:t>Дванадцятий крок.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Діагностика перспектив розвитку (рада лідерів, педагоги-координатори, педрада).</a:t>
            </a:r>
            <a:br>
              <a:rPr lang="ru-RU" sz="1300" dirty="0" smtClean="0"/>
            </a:br>
            <a:endParaRPr lang="ru-RU" sz="13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> </a:t>
            </a: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44" descr="images (10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029200"/>
            <a:ext cx="7543800" cy="134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977796" y="28545"/>
            <a:ext cx="5188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Партнерство учнівського самоврядування.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352800" y="838200"/>
            <a:ext cx="2054225" cy="1555750"/>
          </a:xfrm>
          <a:prstGeom prst="leftRightArrowCallout">
            <a:avLst>
              <a:gd name="adj1" fmla="val 25000"/>
              <a:gd name="adj2" fmla="val 25000"/>
              <a:gd name="adj3" fmla="val 16505"/>
              <a:gd name="adj4" fmla="val 50000"/>
            </a:avLst>
          </a:prstGeom>
          <a:solidFill>
            <a:srgbClr val="DAEEF3"/>
          </a:solidFill>
          <a:ln w="12700">
            <a:solidFill>
              <a:srgbClr val="1F497D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Учнівська Рада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5562600" y="762000"/>
            <a:ext cx="2667000" cy="1676400"/>
          </a:xfrm>
          <a:prstGeom prst="lef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Батьківський комітет</a:t>
            </a:r>
            <a:endParaRPr lang="ru-RU" dirty="0"/>
          </a:p>
        </p:txBody>
      </p:sp>
      <p:sp>
        <p:nvSpPr>
          <p:cNvPr id="18" name="Right Arrow Callout 17"/>
          <p:cNvSpPr/>
          <p:nvPr/>
        </p:nvSpPr>
        <p:spPr>
          <a:xfrm>
            <a:off x="685800" y="762000"/>
            <a:ext cx="2514600" cy="1752600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Педагогічний колектив</a:t>
            </a:r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914400" y="28956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 співробітництва адміністрації ліцею з учнями: </a:t>
            </a:r>
            <a:endParaRPr lang="ru-RU" sz="1050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загальні збори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спільні засідання з органами учнівського самоврядування з питань організації навчально-виховного процесу; 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делегування учнівським лідерам деяких повноважень: контроль за дисципліною, організованим початком навчального дня, анкетування учнів з актуальних питань життя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ліцею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тощо.</a:t>
            </a:r>
            <a:endParaRPr lang="uk-UA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740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Flow</vt:lpstr>
      <vt:lpstr>Модель учнівського самоврядування Турчинівського професійного ліцею</vt:lpstr>
      <vt:lpstr>      Самоврядування – спосіб організації життя колективу, що передбачає активну участь дітей (на основі взаємодії з педагогами) у прийнятті й виконанні рішень для досягнення суспільно значущих цілей. </vt:lpstr>
      <vt:lpstr>Презентация PowerPoint</vt:lpstr>
      <vt:lpstr>Структура органу учнівського самоврядування Турчинівського професійного ліцею   УЧНІВСЬКА РАДА   РАДА гуртожитку   ГОЛОВА РАДИ ЗАСТУПНИК СЕКРЕТАР     РАДА навчання і порядку Голова Заступник Координатори РАДА культмасової роботи і просвіти Голова Заступник Координатори Старостат Голова Заступник РАДА дозвілля і спорту Голова Заступник Координатори РАДА бібліотеки                                                       </vt:lpstr>
      <vt:lpstr>Презентация PowerPoint</vt:lpstr>
      <vt:lpstr>Презентация PowerPoint</vt:lpstr>
      <vt:lpstr>Презентация PowerPoint</vt:lpstr>
      <vt:lpstr>Технологія самоврядування учнів в Турчинівському професійному ліцеї Перший крок. Аналіз і оцінка стану учнівського самоврядування (засідання м/о класних керівників, педагогічна рада). Другий крок. Накреслення завдань самоврядування, виходячи з основної педагогічної проблеми, над якою працює ліцей та завдань з виховної роботи; вивчення науково – методичної літератури з проблеми. Третій крок.  Аналіз реальних можливостей членів педагогічного колективу для налагодження координаторської діяльності, вивчення матеріальних умов функціонування самоврядування. Четвертий крок.  Пошук учнів з лідерськими якостями, визначення рівня та перспектив їх розвитку(психологічна служба). П'ятий крок. Розробка концепцій самоврядування. Шостий крок. Вибори. Сьомий крок. Розробка нормативних документів (МО класних керівників, педагоги- координатори). Восьмий крок. Соціологічне опитування щодо пріоритетних напрямів роботи учнівського самоврядування. Дев'ятий крок. Розробка структури самоврядування, визначення центрів та вибір проектів (рада лідерів, педагоги - координатори). Десятий крок. Створення постійних і тимчасових робочих груп (рада лідерів, педагоги - координатори). Одинадцятий крок. Нагромадження організаційного досвіду і розширення ролі Самоврядування (рада лідерів, педагоги - координатори). Дванадцятий крок. Діагностика перспектив розвитку (рада лідерів, педагоги-координатори, педрада). </vt:lpstr>
      <vt:lpstr>        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«Колектив повинен постійно рухатись вперед, досягати все нових і нових успіхів, чинити все більший і більший вплив на розвиток і особистісне формування своїх членів».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учнівського самоврядування Турчинівського професійного ліцею</dc:title>
  <dc:creator>Ирина</dc:creator>
  <cp:lastModifiedBy>Ирина</cp:lastModifiedBy>
  <cp:revision>18</cp:revision>
  <dcterms:created xsi:type="dcterms:W3CDTF">2006-08-16T00:00:00Z</dcterms:created>
  <dcterms:modified xsi:type="dcterms:W3CDTF">2019-03-16T09:36:18Z</dcterms:modified>
</cp:coreProperties>
</file>